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4"/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4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3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6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5.xml"/><Relationship Id="rId34" Type="http://schemas.openxmlformats.org/officeDocument/2006/relationships/font" Target="fonts/RobotoMono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e28e2de0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e28e2de0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e28e2de0f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e28e2de0f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e28e2de0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e28e2de0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e28e2de0f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e28e2de0f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e28e2de0f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e28e2de0f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e28e2de0f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e28e2de0f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e28e2de0f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e28e2de0f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e28e2de0f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e28e2de0f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e28e2de0f_0_27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e28e2de0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e28e2de0f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e28e2de0f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e28e2de0f_0_34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e28e2de0f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from Demo: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(define x 2)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2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(list 1 x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x 3) ; (1 x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`(1 ,x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,x 3) ; (1 (unquote x)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`(1 ,(+ x 5) 3); (1 6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e28e2de0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e28e2de0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e28e2de0f_0_39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e28e2de0f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from Demo: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(define x 2)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2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(list 1 x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x 3) ; (1 x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`(1 ,x 3) ; (1 2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'(1 ,x 3) ; (1 (unquote x)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`(1 ,(+ x 5) 3); (1 6 3)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e28e2de0f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e28e2de0f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e28e2de0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e28e2de0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e28e2de0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e28e2de0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e28e2de0f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e28e2de0f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e28e2de0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e28e2de0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e28e2de0f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e28e2de0f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e28e2de0f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e28e2de0f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e28e2de0f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e28e2de0f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Font typeface="Roboto"/>
              <a:buNone/>
              <a:defRPr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Font typeface="Roboto"/>
              <a:buChar char="●"/>
              <a:defRPr sz="2200">
                <a:latin typeface="Roboto"/>
                <a:ea typeface="Roboto"/>
                <a:cs typeface="Roboto"/>
                <a:sym typeface="Roboto"/>
              </a:defRPr>
            </a:lvl1pPr>
            <a:lvl2pPr indent="-355600" lvl="1" marL="914400" rtl="0"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Char char="○"/>
              <a:defRPr sz="2000"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Font typeface="Roboto"/>
              <a:buChar char="■"/>
              <a:defRPr sz="1800"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0371C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"/>
              <a:buNone/>
              <a:defRPr b="1" sz="5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/>
              <a:buNone/>
              <a:defRPr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0371C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/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sz="36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" name="Google Shape;7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  <a:defRPr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○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"/>
              <a:buChar char="■"/>
              <a:defRPr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0" name="Google Shape;80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/>
              <a:buNone/>
              <a:defRPr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400"/>
              <a:buFont typeface="Roboto"/>
              <a:buNone/>
              <a:defRPr sz="24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2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/>
              <a:buChar char="■"/>
              <a:def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8" name="Google Shape;8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0371C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/>
              <a:buNone/>
              <a:defRPr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" name="Google Shape;9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1D7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4200"/>
              <a:buFont typeface="Roboto"/>
              <a:buNone/>
              <a:defRPr sz="4200">
                <a:solidFill>
                  <a:srgbClr val="0371C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5" name="Google Shape;95;p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None/>
              <a:defRPr sz="2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/>
              <a:buNone/>
              <a:defRPr sz="21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Roboto"/>
              <a:buNone/>
              <a:defRPr sz="1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/>
              <a:buChar char="■"/>
              <a:def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None/>
              <a:defRPr sz="2800">
                <a:solidFill>
                  <a:srgbClr val="4A86E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8CE"/>
              </a:buClr>
              <a:buSzPts val="2800"/>
              <a:buFont typeface="Roboto"/>
              <a:buNone/>
              <a:defRPr sz="2800">
                <a:solidFill>
                  <a:srgbClr val="0378C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Lecture 22 - Macros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Chris Allsman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</a:t>
            </a:r>
            <a:endParaRPr/>
          </a:p>
        </p:txBody>
      </p:sp>
      <p:sp>
        <p:nvSpPr>
          <p:cNvPr id="215" name="Google Shape;215;p38"/>
          <p:cNvSpPr txBox="1"/>
          <p:nvPr>
            <p:ph idx="1" type="body"/>
          </p:nvPr>
        </p:nvSpPr>
        <p:spPr>
          <a:xfrm>
            <a:off x="311700" y="1152475"/>
            <a:ext cx="85206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(let ((symbol1 expr1)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(symbol2 expr2)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…)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body)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6" name="Google Shape;216;p38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8"/>
          <p:cNvSpPr txBox="1"/>
          <p:nvPr/>
        </p:nvSpPr>
        <p:spPr>
          <a:xfrm>
            <a:off x="2547575" y="2923750"/>
            <a:ext cx="8236800" cy="21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scm&gt; (let ((x 2)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        (y 3))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        (+ x y))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8" name="Google Shape;218;p38"/>
          <p:cNvSpPr/>
          <p:nvPr/>
        </p:nvSpPr>
        <p:spPr>
          <a:xfrm>
            <a:off x="4453150" y="1228675"/>
            <a:ext cx="3039900" cy="1018200"/>
          </a:xfrm>
          <a:prstGeom prst="wedgeRoundRectCallout">
            <a:avLst>
              <a:gd fmla="val -59092" name="adj1"/>
              <a:gd fmla="val 21709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Each symbol is bound to the value of the expression in parallel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38"/>
          <p:cNvSpPr/>
          <p:nvPr/>
        </p:nvSpPr>
        <p:spPr>
          <a:xfrm>
            <a:off x="2762525" y="2601900"/>
            <a:ext cx="3039900" cy="798000"/>
          </a:xfrm>
          <a:prstGeom prst="wedgeRoundRectCallout">
            <a:avLst>
              <a:gd fmla="val -59092" name="adj1"/>
              <a:gd fmla="val 21709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Evaluate to the value of the body using the binding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38"/>
          <p:cNvSpPr/>
          <p:nvPr/>
        </p:nvSpPr>
        <p:spPr>
          <a:xfrm>
            <a:off x="6522575" y="2433975"/>
            <a:ext cx="2316600" cy="11175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bindings only exist when evaluating the body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Macros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Double</a:t>
            </a:r>
            <a:endParaRPr/>
          </a:p>
        </p:txBody>
      </p:sp>
      <p:sp>
        <p:nvSpPr>
          <p:cNvPr id="231" name="Google Shape;23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write a procedure double. We want it to evaluate whatever expression we pass in twice.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0"/>
          <p:cNvSpPr txBox="1"/>
          <p:nvPr/>
        </p:nvSpPr>
        <p:spPr>
          <a:xfrm>
            <a:off x="383050" y="2267975"/>
            <a:ext cx="76386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scm&gt; (double (print 2))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3" name="Google Shape;233;p40"/>
          <p:cNvSpPr txBox="1"/>
          <p:nvPr>
            <p:ph idx="1" type="body"/>
          </p:nvPr>
        </p:nvSpPr>
        <p:spPr>
          <a:xfrm>
            <a:off x="383050" y="3450800"/>
            <a:ext cx="85206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Issues: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How do we prevent evaluation of the input?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How do we easily get the intended behavior?</a:t>
            </a:r>
            <a:endParaRPr/>
          </a:p>
        </p:txBody>
      </p:sp>
      <p:sp>
        <p:nvSpPr>
          <p:cNvPr id="234" name="Google Shape;234;p40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Macros</a:t>
            </a:r>
            <a:endParaRPr/>
          </a:p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311700" y="1000075"/>
            <a:ext cx="8520600" cy="15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Macros are a more </a:t>
            </a:r>
            <a:r>
              <a:rPr lang="en" sz="2100"/>
              <a:t>convenient</a:t>
            </a:r>
            <a:r>
              <a:rPr lang="en" sz="2100"/>
              <a:t> way to transform or create expressions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100"/>
              <a:t>The </a:t>
            </a:r>
            <a:r>
              <a:rPr b="1" lang="en" sz="2100"/>
              <a:t>define-macro</a:t>
            </a:r>
            <a:r>
              <a:rPr lang="en" sz="2100"/>
              <a:t> special form will create a macro procedure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2100"/>
              <a:t>Macros take in and return expressions, which are then evaluated </a:t>
            </a:r>
            <a:r>
              <a:rPr b="1" lang="en" sz="2100"/>
              <a:t>in place of</a:t>
            </a:r>
            <a:r>
              <a:rPr lang="en" sz="2100"/>
              <a:t> the call to the macro</a:t>
            </a:r>
            <a:endParaRPr sz="2100"/>
          </a:p>
        </p:txBody>
      </p:sp>
      <p:sp>
        <p:nvSpPr>
          <p:cNvPr id="241" name="Google Shape;241;p41"/>
          <p:cNvSpPr txBox="1"/>
          <p:nvPr/>
        </p:nvSpPr>
        <p:spPr>
          <a:xfrm>
            <a:off x="388100" y="3563550"/>
            <a:ext cx="3785400" cy="859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twice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expr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'begin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expr expr))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2" name="Google Shape;242;p41"/>
          <p:cNvSpPr txBox="1"/>
          <p:nvPr/>
        </p:nvSpPr>
        <p:spPr>
          <a:xfrm>
            <a:off x="4974375" y="3787350"/>
            <a:ext cx="3785400" cy="117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(twice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3" name="Google Shape;243;p41"/>
          <p:cNvSpPr/>
          <p:nvPr/>
        </p:nvSpPr>
        <p:spPr>
          <a:xfrm>
            <a:off x="5392425" y="2906725"/>
            <a:ext cx="3711300" cy="813600"/>
          </a:xfrm>
          <a:prstGeom prst="wedgeRoundRectCallout">
            <a:avLst>
              <a:gd fmla="val -22721" name="adj1"/>
              <a:gd fmla="val 62687" name="adj2"/>
              <a:gd fmla="val 0" name="adj3"/>
            </a:avLst>
          </a:prstGeom>
          <a:solidFill>
            <a:srgbClr val="0371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Equivalent to: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(begin (print 2) (print 2))</a:t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4" name="Google Shape;244;p41"/>
          <p:cNvSpPr/>
          <p:nvPr/>
        </p:nvSpPr>
        <p:spPr>
          <a:xfrm>
            <a:off x="500800" y="4481625"/>
            <a:ext cx="3711300" cy="572100"/>
          </a:xfrm>
          <a:prstGeom prst="wedgeRoundRectCallout">
            <a:avLst>
              <a:gd fmla="val -19853" name="adj1"/>
              <a:gd fmla="val -66384" name="adj2"/>
              <a:gd fmla="val 0" name="adj3"/>
            </a:avLst>
          </a:prstGeom>
          <a:solidFill>
            <a:srgbClr val="0371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Returns a piece of code that then gets evaluated </a:t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5" name="Google Shape;245;p41"/>
          <p:cNvSpPr/>
          <p:nvPr/>
        </p:nvSpPr>
        <p:spPr>
          <a:xfrm>
            <a:off x="2946925" y="2924300"/>
            <a:ext cx="2272800" cy="572100"/>
          </a:xfrm>
          <a:prstGeom prst="wedgeRoundRectCallout">
            <a:avLst>
              <a:gd fmla="val -20879" name="adj1"/>
              <a:gd fmla="val 62687" name="adj2"/>
              <a:gd fmla="val 0" name="adj3"/>
            </a:avLst>
          </a:prstGeom>
          <a:solidFill>
            <a:srgbClr val="0371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piece of code that hasn't been evaluated</a:t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Macros</a:t>
            </a:r>
            <a:endParaRPr/>
          </a:p>
        </p:txBody>
      </p:sp>
      <p:sp>
        <p:nvSpPr>
          <p:cNvPr id="251" name="Google Shape;25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Recall evaluation procedure used for regular call expressions: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A5FE7"/>
              </a:buClr>
              <a:buSzPts val="1800"/>
              <a:buAutoNum type="arabicPeriod"/>
            </a:pPr>
            <a:r>
              <a:rPr lang="en" sz="1800">
                <a:solidFill>
                  <a:srgbClr val="7A5FE7"/>
                </a:solidFill>
              </a:rPr>
              <a:t>Evaluate the operator sub-expression, which evaluates to a regular procedure.</a:t>
            </a:r>
            <a:endParaRPr sz="1800">
              <a:solidFill>
                <a:srgbClr val="7A5FE7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AutoNum type="arabicPeriod"/>
            </a:pPr>
            <a:r>
              <a:rPr lang="en" sz="1800">
                <a:solidFill>
                  <a:srgbClr val="FF9900"/>
                </a:solidFill>
              </a:rPr>
              <a:t>Evaluate the operand expressions in order.</a:t>
            </a:r>
            <a:endParaRPr sz="1800">
              <a:solidFill>
                <a:srgbClr val="FF99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n" sz="1800">
                <a:solidFill>
                  <a:schemeClr val="accent5"/>
                </a:solidFill>
              </a:rPr>
              <a:t>Apply the procedure to the evaluated operands.</a:t>
            </a:r>
            <a:endParaRPr sz="1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Macros, on the other hand, do the following: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A5FE7"/>
              </a:buClr>
              <a:buSzPts val="1800"/>
              <a:buAutoNum type="arabicPeriod"/>
            </a:pPr>
            <a:r>
              <a:rPr lang="en" sz="1800">
                <a:solidFill>
                  <a:srgbClr val="7A5FE7"/>
                </a:solidFill>
              </a:rPr>
              <a:t>Evaluate the operator sub-expression, which evaluates to a macro procedure.</a:t>
            </a:r>
            <a:endParaRPr sz="1800">
              <a:solidFill>
                <a:srgbClr val="7A5FE7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n" sz="1800">
                <a:solidFill>
                  <a:schemeClr val="accent5"/>
                </a:solidFill>
              </a:rPr>
              <a:t>Apply the macro procedure to the operand expressions </a:t>
            </a:r>
            <a:r>
              <a:rPr i="1" lang="en" sz="1800" u="sng">
                <a:solidFill>
                  <a:schemeClr val="accent5"/>
                </a:solidFill>
              </a:rPr>
              <a:t>without evaluating them first</a:t>
            </a:r>
            <a:r>
              <a:rPr lang="en" sz="1800">
                <a:solidFill>
                  <a:schemeClr val="accent5"/>
                </a:solidFill>
              </a:rPr>
              <a:t>.</a:t>
            </a:r>
            <a:endParaRPr sz="1800">
              <a:solidFill>
                <a:schemeClr val="accent5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AutoNum type="arabicPeriod"/>
            </a:pPr>
            <a:r>
              <a:rPr lang="en" sz="1800">
                <a:solidFill>
                  <a:srgbClr val="0B5394"/>
                </a:solidFill>
              </a:rPr>
              <a:t>Evaluate the expression returned by the macro procedure in the frame the macro was called in</a:t>
            </a:r>
            <a:endParaRPr sz="18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Break/Q&amp;A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Macros</a:t>
            </a:r>
            <a:endParaRPr/>
          </a:p>
        </p:txBody>
      </p:sp>
      <p:sp>
        <p:nvSpPr>
          <p:cNvPr id="262" name="Google Shape;262;p44"/>
          <p:cNvSpPr txBox="1"/>
          <p:nvPr>
            <p:ph idx="1" type="body"/>
          </p:nvPr>
        </p:nvSpPr>
        <p:spPr>
          <a:xfrm>
            <a:off x="311700" y="1167775"/>
            <a:ext cx="515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Because macros take in and return expressions, when writing macros you should think about: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800"/>
              <a:t>What types of expressions you’ll take in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800"/>
              <a:t>What expression has </a:t>
            </a:r>
            <a:r>
              <a:rPr lang="en" sz="1800"/>
              <a:t>equivalent</a:t>
            </a:r>
            <a:r>
              <a:rPr lang="en" sz="1800"/>
              <a:t> behavior to your macro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Consider a macro </a:t>
            </a:r>
            <a:r>
              <a:rPr b="1" lang="en" sz="1800"/>
              <a:t>add-to</a:t>
            </a:r>
            <a:r>
              <a:rPr lang="en" sz="1800"/>
              <a:t> which should take in a symbol and an expression, and increment the value of the variable by the expression.</a:t>
            </a:r>
            <a:endParaRPr sz="1800"/>
          </a:p>
        </p:txBody>
      </p:sp>
      <p:sp>
        <p:nvSpPr>
          <p:cNvPr id="263" name="Google Shape;263;p44"/>
          <p:cNvSpPr txBox="1"/>
          <p:nvPr/>
        </p:nvSpPr>
        <p:spPr>
          <a:xfrm>
            <a:off x="5808200" y="1282475"/>
            <a:ext cx="81132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x </a:t>
            </a:r>
            <a:r>
              <a:rPr lang="en" sz="18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scm&gt; (add-to x (+ 1 2))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scm&gt; x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4" name="Google Shape;264;p44"/>
          <p:cNvSpPr/>
          <p:nvPr/>
        </p:nvSpPr>
        <p:spPr>
          <a:xfrm>
            <a:off x="5693700" y="3145025"/>
            <a:ext cx="2459400" cy="1056300"/>
          </a:xfrm>
          <a:prstGeom prst="wedgeRoundRectCallout">
            <a:avLst>
              <a:gd fmla="val -19414" name="adj1"/>
              <a:gd fmla="val -73187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What’s the equivalent expression?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44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For Macro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271" name="Google Shape;271;p45"/>
          <p:cNvSpPr txBox="1"/>
          <p:nvPr>
            <p:ph idx="1" type="body"/>
          </p:nvPr>
        </p:nvSpPr>
        <p:spPr>
          <a:xfrm>
            <a:off x="311700" y="1152474"/>
            <a:ext cx="85206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Scheme doesn't have for loops, but thanks to macros, we can add them.</a:t>
            </a:r>
            <a:endParaRPr/>
          </a:p>
        </p:txBody>
      </p:sp>
      <p:sp>
        <p:nvSpPr>
          <p:cNvPr id="272" name="Google Shape;272;p45"/>
          <p:cNvSpPr txBox="1"/>
          <p:nvPr/>
        </p:nvSpPr>
        <p:spPr>
          <a:xfrm>
            <a:off x="509050" y="4039548"/>
            <a:ext cx="7894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sym in vals do expr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'map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'lambda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sym) expr) vals))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3" name="Google Shape;273;p45"/>
          <p:cNvSpPr txBox="1"/>
          <p:nvPr/>
        </p:nvSpPr>
        <p:spPr>
          <a:xfrm>
            <a:off x="509050" y="1776000"/>
            <a:ext cx="78945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(for x in '(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1 2 3 4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 do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x x))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(1 4 9 16)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map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lambda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x x)) '(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1 2 3 4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(1 4 9 16)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4" name="Google Shape;274;p45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Quasi-Quotation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Quasi-quoting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285" name="Google Shape;285;p47"/>
          <p:cNvSpPr txBox="1"/>
          <p:nvPr>
            <p:ph idx="1" type="body"/>
          </p:nvPr>
        </p:nvSpPr>
        <p:spPr>
          <a:xfrm>
            <a:off x="311700" y="1152468"/>
            <a:ext cx="8520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Quasiquotation allows you to have some parts of a list be read literally and some parts be evaluated.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It's especially useful for constructing code in macros.</a:t>
            </a:r>
            <a:endParaRPr sz="1800"/>
          </a:p>
        </p:txBody>
      </p:sp>
      <p:sp>
        <p:nvSpPr>
          <p:cNvPr id="286" name="Google Shape;286;p47"/>
          <p:cNvSpPr/>
          <p:nvPr/>
        </p:nvSpPr>
        <p:spPr>
          <a:xfrm>
            <a:off x="7705825" y="282056"/>
            <a:ext cx="987600" cy="3210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47"/>
          <p:cNvSpPr txBox="1"/>
          <p:nvPr/>
        </p:nvSpPr>
        <p:spPr>
          <a:xfrm>
            <a:off x="509050" y="2325056"/>
            <a:ext cx="78945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sym vals expr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'map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'lambda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sym) expr) vals))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8" name="Google Shape;288;p47"/>
          <p:cNvSpPr txBox="1"/>
          <p:nvPr/>
        </p:nvSpPr>
        <p:spPr>
          <a:xfrm>
            <a:off x="509050" y="3254719"/>
            <a:ext cx="78945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sym vals expr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`(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map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lambda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sym) ,expr) ,vals))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9" name="Google Shape;289;p47"/>
          <p:cNvSpPr txBox="1"/>
          <p:nvPr>
            <p:ph idx="1" type="body"/>
          </p:nvPr>
        </p:nvSpPr>
        <p:spPr>
          <a:xfrm>
            <a:off x="6900" y="4619568"/>
            <a:ext cx="85206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Much cleaner, right?</a:t>
            </a:r>
            <a:endParaRPr/>
          </a:p>
        </p:txBody>
      </p:sp>
      <p:sp>
        <p:nvSpPr>
          <p:cNvPr id="290" name="Google Shape;290;p47"/>
          <p:cNvSpPr/>
          <p:nvPr/>
        </p:nvSpPr>
        <p:spPr>
          <a:xfrm>
            <a:off x="410875" y="4194722"/>
            <a:ext cx="2077800" cy="644400"/>
          </a:xfrm>
          <a:prstGeom prst="wedgeRoundRectCallout">
            <a:avLst>
              <a:gd fmla="val -21500" name="adj1"/>
              <a:gd fmla="val -69175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Short for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(quasiquote …)</a:t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1" name="Google Shape;291;p47"/>
          <p:cNvSpPr/>
          <p:nvPr/>
        </p:nvSpPr>
        <p:spPr>
          <a:xfrm>
            <a:off x="4468575" y="4197200"/>
            <a:ext cx="2694300" cy="429000"/>
          </a:xfrm>
          <a:prstGeom prst="wedgeRoundRectCallout">
            <a:avLst>
              <a:gd fmla="val -21500" name="adj1"/>
              <a:gd fmla="val -69175" name="adj2"/>
              <a:gd fmla="val 0" name="adj3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Short for </a:t>
            </a:r>
            <a:r>
              <a:rPr lang="en" sz="16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(unquote …)</a:t>
            </a:r>
            <a:endParaRPr sz="16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472" y="39025"/>
            <a:ext cx="3867353" cy="256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30"/>
          <p:cNvSpPr txBox="1"/>
          <p:nvPr>
            <p:ph type="ctrTitle"/>
          </p:nvPr>
        </p:nvSpPr>
        <p:spPr>
          <a:xfrm>
            <a:off x="-2964892" y="8207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Macros </a:t>
            </a:r>
            <a:endParaRPr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30"/>
          <p:cNvPicPr preferRelativeResize="0"/>
          <p:nvPr/>
        </p:nvPicPr>
        <p:blipFill rotWithShape="1">
          <a:blip r:embed="rId4">
            <a:alphaModFix/>
          </a:blip>
          <a:srcRect b="0" l="18827" r="20672" t="0"/>
          <a:stretch/>
        </p:blipFill>
        <p:spPr>
          <a:xfrm>
            <a:off x="6639825" y="7075"/>
            <a:ext cx="2504175" cy="206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8825" y="1749100"/>
            <a:ext cx="1635175" cy="235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0"/>
          <p:cNvPicPr preferRelativeResize="0"/>
          <p:nvPr/>
        </p:nvPicPr>
        <p:blipFill rotWithShape="1">
          <a:blip r:embed="rId6">
            <a:alphaModFix/>
          </a:blip>
          <a:srcRect b="21316" l="34400" r="0" t="4614"/>
          <a:stretch/>
        </p:blipFill>
        <p:spPr>
          <a:xfrm>
            <a:off x="4813779" y="2076575"/>
            <a:ext cx="2695046" cy="20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0"/>
          <p:cNvSpPr txBox="1"/>
          <p:nvPr>
            <p:ph type="ctrTitle"/>
          </p:nvPr>
        </p:nvSpPr>
        <p:spPr>
          <a:xfrm>
            <a:off x="-2742600" y="1941213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Mac OS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23" name="Google Shape;123;p30"/>
          <p:cNvSpPr txBox="1"/>
          <p:nvPr>
            <p:ph type="ctrTitle"/>
          </p:nvPr>
        </p:nvSpPr>
        <p:spPr>
          <a:xfrm>
            <a:off x="-2809850" y="19120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Macron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24" name="Google Shape;124;p30"/>
          <p:cNvSpPr txBox="1"/>
          <p:nvPr>
            <p:ph type="ctrTitle"/>
          </p:nvPr>
        </p:nvSpPr>
        <p:spPr>
          <a:xfrm>
            <a:off x="-2505050" y="18969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Macaroni</a:t>
            </a:r>
            <a:endParaRPr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30"/>
          <p:cNvSpPr txBox="1"/>
          <p:nvPr>
            <p:ph type="ctrTitle"/>
          </p:nvPr>
        </p:nvSpPr>
        <p:spPr>
          <a:xfrm>
            <a:off x="-2428850" y="18941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Macarons</a:t>
            </a:r>
            <a:endParaRPr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You Try: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311700" y="1152468"/>
            <a:ext cx="8520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</a:rPr>
              <a:t>Write the twice and add-to macros using quasiquotes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298" name="Google Shape;298;p48"/>
          <p:cNvSpPr/>
          <p:nvPr/>
        </p:nvSpPr>
        <p:spPr>
          <a:xfrm>
            <a:off x="7705825" y="282056"/>
            <a:ext cx="987600" cy="3210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8"/>
          <p:cNvSpPr txBox="1"/>
          <p:nvPr/>
        </p:nvSpPr>
        <p:spPr>
          <a:xfrm>
            <a:off x="509050" y="2325056"/>
            <a:ext cx="78945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twice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expr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'begin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expr expr))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0" name="Google Shape;300;p48"/>
          <p:cNvSpPr txBox="1"/>
          <p:nvPr/>
        </p:nvSpPr>
        <p:spPr>
          <a:xfrm>
            <a:off x="509050" y="3254719"/>
            <a:ext cx="78945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define-macro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20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add-to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sym expr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20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‘define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sym (list ‘+ sym expr)))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(If Time) Fun With Macros</a:t>
            </a:r>
            <a:endParaRPr/>
          </a:p>
        </p:txBody>
      </p:sp>
      <p:sp>
        <p:nvSpPr>
          <p:cNvPr id="306" name="Google Shape;306;p49"/>
          <p:cNvSpPr/>
          <p:nvPr/>
        </p:nvSpPr>
        <p:spPr>
          <a:xfrm>
            <a:off x="3895825" y="3177656"/>
            <a:ext cx="987600" cy="3210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31" name="Google Shape;13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HW6 out, due Tues 8/6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Proj4, Scheme out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Phase I/II due Mon 8/5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Whole project due Fri 8/9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1 EC point by submitting Thurs 8/8 11:59 PM PDT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Midterm Regrades due 8/1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Interpreters &amp; Representing Expressions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33"/>
          <p:cNvCxnSpPr/>
          <p:nvPr/>
        </p:nvCxnSpPr>
        <p:spPr>
          <a:xfrm rot="10800000">
            <a:off x="953625" y="2075800"/>
            <a:ext cx="3452100" cy="925800"/>
          </a:xfrm>
          <a:prstGeom prst="bentConnector3">
            <a:avLst>
              <a:gd fmla="val 99801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142" name="Google Shape;142;p33"/>
          <p:cNvSpPr txBox="1"/>
          <p:nvPr/>
        </p:nvSpPr>
        <p:spPr>
          <a:xfrm>
            <a:off x="74550" y="1742475"/>
            <a:ext cx="85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input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3" name="Google Shape;143;p33"/>
          <p:cNvSpPr txBox="1"/>
          <p:nvPr/>
        </p:nvSpPr>
        <p:spPr>
          <a:xfrm>
            <a:off x="6165775" y="1422325"/>
            <a:ext cx="8361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value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4" name="Google Shape;144;p33"/>
          <p:cNvSpPr txBox="1"/>
          <p:nvPr/>
        </p:nvSpPr>
        <p:spPr>
          <a:xfrm>
            <a:off x="3180750" y="1488925"/>
            <a:ext cx="158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expression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representation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5" name="Google Shape;145;p33"/>
          <p:cNvSpPr txBox="1"/>
          <p:nvPr/>
        </p:nvSpPr>
        <p:spPr>
          <a:xfrm>
            <a:off x="311700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Read-Eval-Print Loop (REPL)</a:t>
            </a:r>
            <a:endParaRPr sz="2400"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33"/>
          <p:cNvSpPr/>
          <p:nvPr/>
        </p:nvSpPr>
        <p:spPr>
          <a:xfrm>
            <a:off x="1197125" y="1317250"/>
            <a:ext cx="1983600" cy="1517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Read</a:t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7" name="Google Shape;147;p33"/>
          <p:cNvSpPr/>
          <p:nvPr/>
        </p:nvSpPr>
        <p:spPr>
          <a:xfrm>
            <a:off x="4762225" y="1317925"/>
            <a:ext cx="1403400" cy="912000"/>
          </a:xfrm>
          <a:prstGeom prst="roundRect">
            <a:avLst>
              <a:gd fmla="val 16667" name="adj"/>
            </a:avLst>
          </a:prstGeom>
          <a:solidFill>
            <a:srgbClr val="CC0000"/>
          </a:solidFill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Eval</a:t>
            </a: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8" name="Google Shape;148;p33"/>
          <p:cNvSpPr/>
          <p:nvPr/>
        </p:nvSpPr>
        <p:spPr>
          <a:xfrm>
            <a:off x="7001850" y="1317325"/>
            <a:ext cx="1136700" cy="9120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endParaRPr sz="18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49" name="Google Shape;149;p33"/>
          <p:cNvCxnSpPr>
            <a:endCxn id="147" idx="1"/>
          </p:cNvCxnSpPr>
          <p:nvPr/>
        </p:nvCxnSpPr>
        <p:spPr>
          <a:xfrm flipH="1" rot="10800000">
            <a:off x="3180625" y="1773925"/>
            <a:ext cx="1581600" cy="2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p33"/>
          <p:cNvCxnSpPr>
            <a:stCxn id="147" idx="3"/>
            <a:endCxn id="148" idx="1"/>
          </p:cNvCxnSpPr>
          <p:nvPr/>
        </p:nvCxnSpPr>
        <p:spPr>
          <a:xfrm flipH="1" rot="10800000">
            <a:off x="6165625" y="1773325"/>
            <a:ext cx="836100" cy="6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33"/>
          <p:cNvCxnSpPr>
            <a:stCxn id="148" idx="2"/>
          </p:cNvCxnSpPr>
          <p:nvPr/>
        </p:nvCxnSpPr>
        <p:spPr>
          <a:xfrm rot="5400000">
            <a:off x="5617800" y="1042225"/>
            <a:ext cx="765300" cy="3139500"/>
          </a:xfrm>
          <a:prstGeom prst="bentConnector2">
            <a:avLst/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33"/>
          <p:cNvCxnSpPr>
            <a:endCxn id="146" idx="1"/>
          </p:cNvCxnSpPr>
          <p:nvPr/>
        </p:nvCxnSpPr>
        <p:spPr>
          <a:xfrm>
            <a:off x="-137875" y="2075350"/>
            <a:ext cx="13350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33"/>
          <p:cNvCxnSpPr/>
          <p:nvPr/>
        </p:nvCxnSpPr>
        <p:spPr>
          <a:xfrm>
            <a:off x="8138475" y="1812025"/>
            <a:ext cx="6660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154" name="Google Shape;154;p33"/>
          <p:cNvSpPr txBox="1"/>
          <p:nvPr/>
        </p:nvSpPr>
        <p:spPr>
          <a:xfrm>
            <a:off x="8138475" y="1422325"/>
            <a:ext cx="85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output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5" name="Google Shape;155;p33"/>
          <p:cNvSpPr/>
          <p:nvPr/>
        </p:nvSpPr>
        <p:spPr>
          <a:xfrm>
            <a:off x="1859375" y="1513825"/>
            <a:ext cx="723300" cy="389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Lexer</a:t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" name="Google Shape;156;p33"/>
          <p:cNvSpPr/>
          <p:nvPr/>
        </p:nvSpPr>
        <p:spPr>
          <a:xfrm>
            <a:off x="1795175" y="2378700"/>
            <a:ext cx="787500" cy="389700"/>
          </a:xfrm>
          <a:prstGeom prst="roundRect">
            <a:avLst>
              <a:gd fmla="val 16667" name="adj"/>
            </a:avLst>
          </a:prstGeom>
          <a:solidFill>
            <a:srgbClr val="6AA84F"/>
          </a:solidFill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Parser</a:t>
            </a:r>
            <a:endParaRPr sz="12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57" name="Google Shape;157;p33"/>
          <p:cNvCxnSpPr>
            <a:stCxn id="155" idx="3"/>
            <a:endCxn id="156" idx="1"/>
          </p:cNvCxnSpPr>
          <p:nvPr/>
        </p:nvCxnSpPr>
        <p:spPr>
          <a:xfrm flipH="1">
            <a:off x="1795175" y="1708675"/>
            <a:ext cx="787500" cy="864900"/>
          </a:xfrm>
          <a:prstGeom prst="bentConnector5">
            <a:avLst>
              <a:gd fmla="val -30238" name="adj1"/>
              <a:gd fmla="val 49999" name="adj2"/>
              <a:gd fmla="val 130238" name="adj3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158" name="Google Shape;158;p33"/>
          <p:cNvSpPr txBox="1"/>
          <p:nvPr/>
        </p:nvSpPr>
        <p:spPr>
          <a:xfrm>
            <a:off x="1565688" y="1946263"/>
            <a:ext cx="12876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tokens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59" name="Google Shape;159;p33"/>
          <p:cNvCxnSpPr>
            <a:stCxn id="146" idx="1"/>
            <a:endCxn id="155" idx="1"/>
          </p:cNvCxnSpPr>
          <p:nvPr/>
        </p:nvCxnSpPr>
        <p:spPr>
          <a:xfrm flipH="1" rot="10800000">
            <a:off x="1197125" y="1708750"/>
            <a:ext cx="662400" cy="367200"/>
          </a:xfrm>
          <a:prstGeom prst="bentConnector3">
            <a:avLst>
              <a:gd fmla="val -35949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33"/>
          <p:cNvCxnSpPr>
            <a:stCxn id="156" idx="3"/>
            <a:endCxn id="144" idx="1"/>
          </p:cNvCxnSpPr>
          <p:nvPr/>
        </p:nvCxnSpPr>
        <p:spPr>
          <a:xfrm flipH="1" rot="10800000">
            <a:off x="2582675" y="1775250"/>
            <a:ext cx="598200" cy="798300"/>
          </a:xfrm>
          <a:prstGeom prst="bentConnector3">
            <a:avLst>
              <a:gd fmla="val 4999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161" name="Google Shape;161;p33"/>
          <p:cNvSpPr txBox="1"/>
          <p:nvPr/>
        </p:nvSpPr>
        <p:spPr>
          <a:xfrm>
            <a:off x="30625" y="3352800"/>
            <a:ext cx="19836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“(+ 1 2)”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2" name="Google Shape;162;p33"/>
          <p:cNvSpPr txBox="1"/>
          <p:nvPr/>
        </p:nvSpPr>
        <p:spPr>
          <a:xfrm>
            <a:off x="7154175" y="3352800"/>
            <a:ext cx="5982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2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3" name="Google Shape;163;p33"/>
          <p:cNvCxnSpPr/>
          <p:nvPr/>
        </p:nvCxnSpPr>
        <p:spPr>
          <a:xfrm>
            <a:off x="4326868" y="3676958"/>
            <a:ext cx="403200" cy="30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164" name="Google Shape;164;p33"/>
          <p:cNvGrpSpPr/>
          <p:nvPr/>
        </p:nvGrpSpPr>
        <p:grpSpPr>
          <a:xfrm>
            <a:off x="3799206" y="3447335"/>
            <a:ext cx="726076" cy="393598"/>
            <a:chOff x="1052550" y="4062975"/>
            <a:chExt cx="868200" cy="434100"/>
          </a:xfrm>
        </p:grpSpPr>
        <p:sp>
          <p:nvSpPr>
            <p:cNvPr id="165" name="Google Shape;165;p33"/>
            <p:cNvSpPr/>
            <p:nvPr/>
          </p:nvSpPr>
          <p:spPr>
            <a:xfrm>
              <a:off x="10525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595959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</a:t>
              </a:r>
              <a:endParaRPr sz="2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166" name="Google Shape;166;p33"/>
            <p:cNvSpPr/>
            <p:nvPr/>
          </p:nvSpPr>
          <p:spPr>
            <a:xfrm>
              <a:off x="14866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cxnSp>
        <p:nvCxnSpPr>
          <p:cNvPr id="167" name="Google Shape;167;p33"/>
          <p:cNvCxnSpPr/>
          <p:nvPr/>
        </p:nvCxnSpPr>
        <p:spPr>
          <a:xfrm>
            <a:off x="5261212" y="3676958"/>
            <a:ext cx="403200" cy="30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168" name="Google Shape;168;p33"/>
          <p:cNvGrpSpPr/>
          <p:nvPr/>
        </p:nvGrpSpPr>
        <p:grpSpPr>
          <a:xfrm>
            <a:off x="4733550" y="3447335"/>
            <a:ext cx="726076" cy="393598"/>
            <a:chOff x="1052550" y="4062975"/>
            <a:chExt cx="868200" cy="434100"/>
          </a:xfrm>
        </p:grpSpPr>
        <p:sp>
          <p:nvSpPr>
            <p:cNvPr id="169" name="Google Shape;169;p33"/>
            <p:cNvSpPr/>
            <p:nvPr/>
          </p:nvSpPr>
          <p:spPr>
            <a:xfrm>
              <a:off x="10525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595959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endParaRPr sz="2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14866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171" name="Google Shape;171;p33"/>
          <p:cNvGrpSpPr/>
          <p:nvPr/>
        </p:nvGrpSpPr>
        <p:grpSpPr>
          <a:xfrm>
            <a:off x="5703829" y="3447335"/>
            <a:ext cx="726076" cy="393598"/>
            <a:chOff x="1052550" y="4062975"/>
            <a:chExt cx="868200" cy="434100"/>
          </a:xfrm>
        </p:grpSpPr>
        <p:sp>
          <p:nvSpPr>
            <p:cNvPr id="172" name="Google Shape;172;p33"/>
            <p:cNvSpPr/>
            <p:nvPr/>
          </p:nvSpPr>
          <p:spPr>
            <a:xfrm>
              <a:off x="10525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595959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2</a:t>
              </a:r>
              <a:endParaRPr sz="2400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1486650" y="4062975"/>
              <a:ext cx="434100" cy="434100"/>
            </a:xfrm>
            <a:prstGeom prst="rect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cxnSp>
        <p:nvCxnSpPr>
          <p:cNvPr id="174" name="Google Shape;174;p33"/>
          <p:cNvCxnSpPr/>
          <p:nvPr/>
        </p:nvCxnSpPr>
        <p:spPr>
          <a:xfrm>
            <a:off x="6079163" y="3452761"/>
            <a:ext cx="347700" cy="383700"/>
          </a:xfrm>
          <a:prstGeom prst="straightConnector1">
            <a:avLst/>
          </a:prstGeom>
          <a:noFill/>
          <a:ln cap="flat" cmpd="sng" w="38100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33"/>
          <p:cNvCxnSpPr/>
          <p:nvPr/>
        </p:nvCxnSpPr>
        <p:spPr>
          <a:xfrm flipH="1" rot="10800000">
            <a:off x="6609625" y="3673825"/>
            <a:ext cx="508500" cy="7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33"/>
          <p:cNvCxnSpPr/>
          <p:nvPr/>
        </p:nvCxnSpPr>
        <p:spPr>
          <a:xfrm flipH="1" rot="5400000">
            <a:off x="3736675" y="4161184"/>
            <a:ext cx="497700" cy="9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177" name="Google Shape;177;p33"/>
          <p:cNvSpPr txBox="1"/>
          <p:nvPr/>
        </p:nvSpPr>
        <p:spPr>
          <a:xfrm>
            <a:off x="3637475" y="4355300"/>
            <a:ext cx="49893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Pair(“+”, Pair(1, Pair(2, nil)))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" name="Google Shape;178;p33"/>
          <p:cNvSpPr txBox="1"/>
          <p:nvPr/>
        </p:nvSpPr>
        <p:spPr>
          <a:xfrm>
            <a:off x="-137875" y="4355300"/>
            <a:ext cx="33840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[“(“, “+”, 1, 2, “)”, ]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9" name="Google Shape;179;p33"/>
          <p:cNvCxnSpPr/>
          <p:nvPr/>
        </p:nvCxnSpPr>
        <p:spPr>
          <a:xfrm flipH="1" rot="-5400000">
            <a:off x="792825" y="4127250"/>
            <a:ext cx="445500" cy="10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33"/>
          <p:cNvCxnSpPr/>
          <p:nvPr/>
        </p:nvCxnSpPr>
        <p:spPr>
          <a:xfrm flipH="1" rot="10800000">
            <a:off x="3064175" y="4547663"/>
            <a:ext cx="558000" cy="6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333333"/>
            </a:solidFill>
            <a:prstDash val="dot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Representing Expressions</a:t>
            </a:r>
            <a:endParaRPr/>
          </a:p>
        </p:txBody>
      </p:sp>
      <p:sp>
        <p:nvSpPr>
          <p:cNvPr id="186" name="Google Shape;186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 Scheme, we can create lists that “look like” combinations</a:t>
            </a:r>
            <a:endParaRPr/>
          </a:p>
          <a:p>
            <a:pPr indent="-3556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In fact, in Scheme, expressions </a:t>
            </a:r>
            <a:r>
              <a:rPr i="1" lang="en"/>
              <a:t>are </a:t>
            </a:r>
            <a:r>
              <a:rPr lang="en"/>
              <a:t>lists (or primitive values)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Quoting prevents evaluation of an expression</a:t>
            </a:r>
            <a:endParaRPr/>
          </a:p>
          <a:p>
            <a:pPr indent="-3683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200"/>
              <a:buChar char="●"/>
            </a:pPr>
            <a:r>
              <a:rPr lang="en"/>
              <a:t>Calling eval on an unevaluated expression will evaluate that value</a:t>
            </a:r>
            <a:endParaRPr/>
          </a:p>
        </p:txBody>
      </p:sp>
      <p:sp>
        <p:nvSpPr>
          <p:cNvPr id="187" name="Google Shape;187;p34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34"/>
          <p:cNvSpPr txBox="1"/>
          <p:nvPr/>
        </p:nvSpPr>
        <p:spPr>
          <a:xfrm>
            <a:off x="368500" y="3583975"/>
            <a:ext cx="29994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‘(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+ 1 2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(+ 1 2)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eval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‘(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+ 1 2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2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9" name="Google Shape;189;p34"/>
          <p:cNvSpPr txBox="1"/>
          <p:nvPr/>
        </p:nvSpPr>
        <p:spPr>
          <a:xfrm>
            <a:off x="4081850" y="3583975"/>
            <a:ext cx="76923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'quotient 10 2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(quotient 10 2)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scm&gt;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eval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800">
                <a:solidFill>
                  <a:srgbClr val="FF9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8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'quotient 10 2</a:t>
            </a: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Expressions In Scheme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Expressions As Data</a:t>
            </a:r>
            <a:endParaRPr/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Recall: programs are composed of expressions, but manipulate values or data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 Scheme, expressions are either primitive expressions or lists - which means they’re also a form of data!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This means we can:</a:t>
            </a:r>
            <a:endParaRPr/>
          </a:p>
          <a:p>
            <a:pPr indent="-3683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Assign expressions to variables</a:t>
            </a:r>
            <a:endParaRPr/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Pass expressions into functions</a:t>
            </a:r>
            <a:endParaRPr/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Create &amp; return new expressions within functions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 </a:t>
            </a:r>
            <a:endParaRPr/>
          </a:p>
        </p:txBody>
      </p:sp>
      <p:sp>
        <p:nvSpPr>
          <p:cNvPr id="207" name="Google Shape;207;p37"/>
          <p:cNvSpPr txBox="1"/>
          <p:nvPr>
            <p:ph idx="1" type="body"/>
          </p:nvPr>
        </p:nvSpPr>
        <p:spPr>
          <a:xfrm>
            <a:off x="311700" y="1152475"/>
            <a:ext cx="85206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begin</a:t>
            </a:r>
            <a:r>
              <a:rPr lang="en"/>
              <a:t> is a special form takes in any number of expressions, evaluates them in order, and evaluates to the value of the final expression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7"/>
          <p:cNvSpPr/>
          <p:nvPr/>
        </p:nvSpPr>
        <p:spPr>
          <a:xfrm>
            <a:off x="7694425" y="374875"/>
            <a:ext cx="987600" cy="427800"/>
          </a:xfrm>
          <a:prstGeom prst="roundRect">
            <a:avLst>
              <a:gd fmla="val 50000" name="adj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7"/>
          <p:cNvSpPr txBox="1"/>
          <p:nvPr/>
        </p:nvSpPr>
        <p:spPr>
          <a:xfrm>
            <a:off x="445250" y="2877700"/>
            <a:ext cx="8236800" cy="21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(begin 3 2 1)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scm&gt; (begin (define x 2) (define x (+ x 1)) x)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ambda 20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